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57" r:id="rId3"/>
    <p:sldId id="259" r:id="rId4"/>
    <p:sldId id="260" r:id="rId5"/>
    <p:sldId id="261" r:id="rId6"/>
    <p:sldId id="272" r:id="rId7"/>
    <p:sldId id="265" r:id="rId8"/>
    <p:sldId id="270" r:id="rId9"/>
    <p:sldId id="375" r:id="rId10"/>
    <p:sldId id="262" r:id="rId11"/>
    <p:sldId id="271" r:id="rId12"/>
    <p:sldId id="267" r:id="rId13"/>
    <p:sldId id="264" r:id="rId14"/>
    <p:sldId id="269" r:id="rId15"/>
    <p:sldId id="263" r:id="rId16"/>
    <p:sldId id="376" r:id="rId17"/>
    <p:sldId id="274" r:id="rId18"/>
    <p:sldId id="266" r:id="rId19"/>
    <p:sldId id="374" r:id="rId20"/>
  </p:sldIdLst>
  <p:sldSz cx="12192000" cy="6858000"/>
  <p:notesSz cx="6881813" cy="96615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8" d="100"/>
        <a:sy n="128" d="100"/>
      </p:scale>
      <p:origin x="0" y="-53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8475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98103" y="0"/>
            <a:ext cx="2982119" cy="48475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4CD23DF2-2E06-4161-9C53-0ACAB7E6F0CA}" type="datetimeFigureOut">
              <a:rPr lang="pl-PL" smtClean="0"/>
              <a:t>18.10.2021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183" y="4649609"/>
            <a:ext cx="5505450" cy="3804226"/>
          </a:xfrm>
          <a:prstGeom prst="rect">
            <a:avLst/>
          </a:prstGeom>
        </p:spPr>
        <p:txBody>
          <a:bodyPr vert="horz" lIns="94531" tIns="47265" rIns="94531" bIns="47265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176773"/>
            <a:ext cx="2982119" cy="484753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98103" y="9176773"/>
            <a:ext cx="2982119" cy="484753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278AB6E2-5AD0-489F-9C8E-8F9719CBA6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2757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3AF131-46EF-4AEE-B263-49CC42DE2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C88DD69-23C9-426E-B64B-74A34F69D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E3EBCC-D552-4371-B8A3-8C6B40DCB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BF16-5189-4820-9EE3-AE9BC2602742}" type="datetime1">
              <a:rPr lang="pl-PL" smtClean="0"/>
              <a:t>18.10.2021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2492CA6-BDC1-478B-9DE6-73C08E12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1B7198-34F3-4BB0-83C4-131128BFE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3121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77298C-FFAD-48EB-B10F-A18513B2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7D7F424-2E04-4233-9531-C30CC1B80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694467E-4B7C-4F3B-A192-0311CCF53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A323-4406-4C27-9F8B-F9C486311F00}" type="datetime1">
              <a:rPr lang="pl-PL" smtClean="0"/>
              <a:t>18.10.2021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05D0BB9-ECCA-47AF-93D2-6D28FE1FF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D3FACC5-B8E5-4CC8-BFC8-080613975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7631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86266E4-DAF0-468B-B17A-8C33A7271F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24619D8-56BD-49AE-AFBC-376C8130F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2A1C9B-D829-4FD5-8716-932EBBFAA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9063-F68F-4876-A3DB-CA84B03CBA6F}" type="datetime1">
              <a:rPr lang="pl-PL" smtClean="0"/>
              <a:t>18.10.2021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649A3F5-ABCD-4F30-AE27-A33207405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594594-EBA9-4FEF-85FC-3ECFA9B00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558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130D2E-1626-4A3F-B12A-40408605B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A1E99F-A057-443B-B2E6-B6B50629A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D4FD64-9343-47CE-AF82-804A9252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0FE2-875C-4C46-9D57-29717218BDD6}" type="datetime1">
              <a:rPr lang="pl-PL" smtClean="0"/>
              <a:t>18.10.2021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6CFC696-64C0-400B-8D05-2A8BF35F0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07E7D7D-5BFE-411E-B560-B44D40C6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5791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1F9FCC-0F90-4876-B904-9D1BDF3D6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906E904-127A-4479-B507-330026A60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81103AC-FF6C-461C-AD21-88098A2CC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3B80C-875B-4CD9-AC2F-415C4E01A7D3}" type="datetime1">
              <a:rPr lang="pl-PL" smtClean="0"/>
              <a:t>18.10.2021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13E9C12-DD8E-4A19-9C44-5FE270102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422DE5-842C-4DF5-8A44-18E15C90D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6025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D71463-608E-4080-8F3B-CC67EE99E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A7DED5-603B-4F1E-B108-E89B5C5B7A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4444F91-036C-433F-8077-3B02C5D1A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372CCDC-8174-468E-90C3-57EAF63AC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4B556-6C30-4592-B076-5C3CE1661BA2}" type="datetime1">
              <a:rPr lang="pl-PL" smtClean="0"/>
              <a:t>18.10.2021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42B2A7-6DB3-427A-8B3D-5BDDA210A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EE8C04B-59A8-4BB6-944E-4DC50A43F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675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3B4B4D-4AAE-4C13-B5BB-F460283EF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71B5ED4-8F29-42E6-9D41-5DC1D652C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ABD8229-DF77-43D1-8CC9-2824FE66F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62C976A-36FA-46F4-953F-7EC456A87E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59D583E-F05E-449F-950E-E461B794C1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4863D0D-ED8F-4034-97F2-78A8FD0D8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073F-2E62-43BF-A17A-938FC908CCB7}" type="datetime1">
              <a:rPr lang="pl-PL" smtClean="0"/>
              <a:t>18.10.2021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361E852-1B4C-42CB-8B7D-BD37F0F9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6E4FEA1-DF94-4634-ACEA-A64DDED34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232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5C6B3A-3126-4C97-90FF-AE37DF688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D647CC5-2411-4FF2-A835-2E6A24D3B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D62F-DAD4-4EA2-BCC3-E0CEC971D1A1}" type="datetime1">
              <a:rPr lang="pl-PL" smtClean="0"/>
              <a:t>18.10.2021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97CDB7D-4737-498D-B92E-089DF366C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E00E7BB-74DC-4D69-ABD6-6E288BC8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610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7C03C0E-DC0C-4786-9A33-146EAFEFC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E82B-2E2C-4C29-B248-5A7F6BB5CFE7}" type="datetime1">
              <a:rPr lang="pl-PL" smtClean="0"/>
              <a:t>18.10.2021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6A73EAF-F9AB-4569-B249-2F2BE0527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C276E68-CA0A-4465-B4DE-486B7B990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121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3E40F3-CCCA-4EF9-B680-334097AE1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8762C2-476F-401E-9384-2EB23C718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7A75AA9-915E-44A8-A681-8F3B34472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5454E89-FA34-4C63-945F-3AC9BC8AC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B9F-8E5A-4A84-89E2-C0F8019DC49D}" type="datetime1">
              <a:rPr lang="pl-PL" smtClean="0"/>
              <a:t>18.10.2021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92A4707-757D-42B2-8986-8E79C681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F6462CF-B436-4A5C-AC94-7F5ACA802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0938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C54060-6A7A-4C1D-B1D1-6BE1500B8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D4DB490-1AA0-4FFE-A577-5AC64BD24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E39093F-BA4B-4312-9CBF-6F1E54FE0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5482B9E-72D3-49F9-A0D2-08DE1AE56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3B8A-D5BF-424C-B952-7D0D7E671772}" type="datetime1">
              <a:rPr lang="pl-PL" smtClean="0"/>
              <a:t>18.10.2021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CF9FB2E-CC05-4B0A-9ECD-DB8F1547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4F40A9A-34F7-4E8C-93D4-54875D29E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415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FF33028-8376-4A66-9969-999F75260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070FD83-D484-4FC7-8B71-F4A1B2BF3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43B8DC6-9497-427D-BAA8-19B5F64EE6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64215-6AAB-4E5A-B4D1-1F2735CBFE46}" type="datetime1">
              <a:rPr lang="pl-PL" smtClean="0"/>
              <a:t>18.10.2021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2BD082E-A789-425D-A9EB-83E8879B04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345219-04C2-4820-AECC-C0FC8DD1F1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D9BED-227C-416D-AB46-F8EC6F05D1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26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450" y="136965"/>
            <a:ext cx="906099" cy="833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5660" y="263609"/>
            <a:ext cx="1038060" cy="557287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5FBA6DC-00E4-4759-B1AC-C07597DB1686}"/>
              </a:ext>
            </a:extLst>
          </p:cNvPr>
          <p:cNvSpPr txBox="1"/>
          <p:nvPr/>
        </p:nvSpPr>
        <p:spPr>
          <a:xfrm>
            <a:off x="697424" y="1125461"/>
            <a:ext cx="5186458" cy="372409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wieś (sołectwo):                                                      </a:t>
            </a:r>
          </a:p>
          <a:p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gmina:</a:t>
            </a:r>
          </a:p>
          <a:p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 gminy: 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wiejska</a:t>
            </a:r>
            <a:r>
              <a:rPr lang="pl-PL" sz="20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miejsko-wiejska</a:t>
            </a:r>
          </a:p>
          <a:p>
            <a:r>
              <a:rPr lang="pl-PL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ojewództwo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pl-PL" sz="800" dirty="0"/>
          </a:p>
          <a:p>
            <a:r>
              <a:rPr lang="pl-PL" dirty="0"/>
              <a:t>adres:</a:t>
            </a:r>
          </a:p>
          <a:p>
            <a:r>
              <a:rPr lang="pl-PL" dirty="0"/>
              <a:t>adres e-mail:</a:t>
            </a:r>
          </a:p>
          <a:p>
            <a:r>
              <a:rPr lang="pl-PL" dirty="0"/>
              <a:t>adres www:</a:t>
            </a:r>
          </a:p>
          <a:p>
            <a:r>
              <a:rPr lang="pl-PL" dirty="0"/>
              <a:t>profil </a:t>
            </a:r>
            <a:r>
              <a:rPr lang="pl-PL" dirty="0" err="1"/>
              <a:t>fb</a:t>
            </a:r>
            <a:r>
              <a:rPr lang="pl-PL" dirty="0"/>
              <a:t> lub inny:</a:t>
            </a:r>
          </a:p>
          <a:p>
            <a:endParaRPr lang="pl-PL" sz="1600" b="1" dirty="0">
              <a:solidFill>
                <a:srgbClr val="C00000"/>
              </a:solidFill>
            </a:endParaRPr>
          </a:p>
          <a:p>
            <a:r>
              <a:rPr lang="pl-PL" sz="2000" b="1" dirty="0">
                <a:solidFill>
                  <a:srgbClr val="C00000"/>
                </a:solidFill>
              </a:rPr>
              <a:t>DZIAŁALNOŚĆ OD</a:t>
            </a:r>
            <a:r>
              <a:rPr lang="pl-PL" sz="2400" b="1" dirty="0">
                <a:solidFill>
                  <a:srgbClr val="C00000"/>
                </a:solidFill>
              </a:rPr>
              <a:t>: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rok udostępnienia</a:t>
            </a:r>
          </a:p>
          <a:p>
            <a:endParaRPr lang="pl-PL" sz="1600" dirty="0"/>
          </a:p>
          <a:p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odwiedzających</a:t>
            </a:r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……………..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osób / rok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C35E7B3-2E31-4223-96E0-CDA5D5387D0D}"/>
              </a:ext>
            </a:extLst>
          </p:cNvPr>
          <p:cNvSpPr txBox="1"/>
          <p:nvPr/>
        </p:nvSpPr>
        <p:spPr>
          <a:xfrm>
            <a:off x="7076661" y="3051861"/>
            <a:ext cx="4209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fot. – wizytówka Miejsca 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242957" y="6545469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ACF165B-DCFA-4530-AF31-BF692FA00063}"/>
              </a:ext>
            </a:extLst>
          </p:cNvPr>
          <p:cNvSpPr txBox="1"/>
          <p:nvPr/>
        </p:nvSpPr>
        <p:spPr>
          <a:xfrm>
            <a:off x="643904" y="191201"/>
            <a:ext cx="95224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logo Miejsca</a:t>
            </a:r>
          </a:p>
          <a:p>
            <a:endParaRPr lang="pl-PL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9F3D53A7-D27C-48EF-A800-4788B0E9E312}"/>
              </a:ext>
            </a:extLst>
          </p:cNvPr>
          <p:cNvSpPr txBox="1"/>
          <p:nvPr/>
        </p:nvSpPr>
        <p:spPr>
          <a:xfrm>
            <a:off x="6066273" y="5769714"/>
            <a:ext cx="5841207" cy="6155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pl-PL" sz="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Imię i nazwisko autora zgłoszenia (prezentacji), data</a:t>
            </a:r>
          </a:p>
          <a:p>
            <a:endParaRPr lang="pl-P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DB6F78E2-175A-4D1E-BEC4-23AC39065C10}"/>
              </a:ext>
            </a:extLst>
          </p:cNvPr>
          <p:cNvSpPr txBox="1"/>
          <p:nvPr/>
        </p:nvSpPr>
        <p:spPr>
          <a:xfrm>
            <a:off x="1759127" y="188590"/>
            <a:ext cx="8123643" cy="7821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1F962036-88F4-4DFE-8252-22B8C25CB371}"/>
              </a:ext>
            </a:extLst>
          </p:cNvPr>
          <p:cNvSpPr txBox="1"/>
          <p:nvPr/>
        </p:nvSpPr>
        <p:spPr>
          <a:xfrm>
            <a:off x="4845242" y="315393"/>
            <a:ext cx="2396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nazwa Miejsca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2BBE4D67-DB44-4C58-8199-7DE552BC1648}"/>
              </a:ext>
            </a:extLst>
          </p:cNvPr>
          <p:cNvSpPr txBox="1"/>
          <p:nvPr/>
        </p:nvSpPr>
        <p:spPr>
          <a:xfrm>
            <a:off x="687399" y="4883028"/>
            <a:ext cx="518645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</a:rPr>
              <a:t>Podmiot zgłaszający:</a:t>
            </a:r>
          </a:p>
          <a:p>
            <a:endParaRPr lang="pl-PL" sz="1600" b="1" dirty="0">
              <a:solidFill>
                <a:srgbClr val="C00000"/>
              </a:solidFill>
            </a:endParaRPr>
          </a:p>
          <a:p>
            <a:r>
              <a:rPr lang="pl-PL" dirty="0"/>
              <a:t>adres do korespondencji:</a:t>
            </a:r>
          </a:p>
          <a:p>
            <a:endParaRPr lang="pl-PL" sz="800" dirty="0"/>
          </a:p>
          <a:p>
            <a:r>
              <a:rPr lang="pl-PL" dirty="0"/>
              <a:t>e-mail:	</a:t>
            </a:r>
            <a:br>
              <a:rPr lang="pl-PL" dirty="0"/>
            </a:br>
            <a:r>
              <a:rPr lang="pl-PL" dirty="0"/>
              <a:t>telefon: 		</a:t>
            </a:r>
            <a:endParaRPr lang="pl-PL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BED238BA-DBDF-48CA-BAB8-03FD34E03DF5}"/>
              </a:ext>
            </a:extLst>
          </p:cNvPr>
          <p:cNvSpPr txBox="1"/>
          <p:nvPr/>
        </p:nvSpPr>
        <p:spPr>
          <a:xfrm>
            <a:off x="6023776" y="1122102"/>
            <a:ext cx="5841207" cy="45243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B86267BB-C47F-49DF-AF1E-B3011EC303F0}"/>
              </a:ext>
            </a:extLst>
          </p:cNvPr>
          <p:cNvSpPr txBox="1"/>
          <p:nvPr/>
        </p:nvSpPr>
        <p:spPr>
          <a:xfrm>
            <a:off x="1233714" y="6530415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</p:spTree>
    <p:extLst>
      <p:ext uri="{BB962C8B-B14F-4D97-AF65-F5344CB8AC3E}">
        <p14:creationId xmlns:p14="http://schemas.microsoft.com/office/powerpoint/2010/main" val="3594957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2" y="812899"/>
            <a:ext cx="829786" cy="5472650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Oferta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5773" y="0"/>
            <a:ext cx="756226" cy="72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402" y="131551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1369012" y="2316539"/>
            <a:ext cx="6085862" cy="40626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wiodąca</a:t>
            </a: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usługa </a:t>
            </a: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wiodąca atrakcja </a:t>
            </a: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wiodący produkt</a:t>
            </a:r>
          </a:p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Wyszczególnij,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krótko opisz</a:t>
            </a: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 </a:t>
            </a: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dodatkowe usługi</a:t>
            </a:r>
            <a:r>
              <a:rPr lang="pl-PL" b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atrakcje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produkty</a:t>
            </a:r>
          </a:p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Wyszczególnij,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krótko opisz</a:t>
            </a:r>
          </a:p>
          <a:p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4CF6F91-96FF-4566-88FF-47355CD10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10</a:t>
            </a:fld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4C7AE73D-63DB-4862-9D2F-2F0D5C7E0B6D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2D34EDDB-BE81-4B68-A0AD-60E9ED4A1EC0}"/>
              </a:ext>
            </a:extLst>
          </p:cNvPr>
          <p:cNvSpPr txBox="1"/>
          <p:nvPr/>
        </p:nvSpPr>
        <p:spPr>
          <a:xfrm>
            <a:off x="1370031" y="761984"/>
            <a:ext cx="65092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</a:rPr>
              <a:t>Miejsce oferuje: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pozostaw właściwe</a:t>
            </a:r>
          </a:p>
          <a:p>
            <a:endParaRPr lang="pl-PL" b="1" dirty="0">
              <a:solidFill>
                <a:srgbClr val="C00000"/>
              </a:solidFill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D774B391-3072-4730-988B-52DCBA784876}"/>
              </a:ext>
            </a:extLst>
          </p:cNvPr>
          <p:cNvSpPr txBox="1"/>
          <p:nvPr/>
        </p:nvSpPr>
        <p:spPr>
          <a:xfrm>
            <a:off x="1285462" y="1094242"/>
            <a:ext cx="104402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poszerzanie wiedzy o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krainie (ziemi) 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regionie 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wpisz nazwę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poszerzanie wiedzy o obszarach wiejskich 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(podaj syntetycznie w jakim zakresie)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nabywanie umiejętności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(podaj syntetycznie w jakim zakresie)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doświadczanie walorów wsi / kształtowanie wrażliwości na wartości obszarów wiejskich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599D3F6C-9E49-4355-B5CB-1166F2F3264E}"/>
              </a:ext>
            </a:extLst>
          </p:cNvPr>
          <p:cNvSpPr txBox="1"/>
          <p:nvPr/>
        </p:nvSpPr>
        <p:spPr>
          <a:xfrm>
            <a:off x="7522035" y="2328023"/>
            <a:ext cx="4204822" cy="40626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warunki wstępu</a:t>
            </a:r>
            <a:endParaRPr lang="pl-PL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8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wstęp za o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płatą </a:t>
            </a:r>
            <a:r>
              <a:rPr lang="pl-PL" sz="18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wstęp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wolny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l-PL" sz="8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otwarte </a:t>
            </a:r>
          </a:p>
          <a:p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w dniach</a:t>
            </a:r>
          </a:p>
          <a:p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w godzinach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l-PL" sz="8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wymagany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wymagany k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ontakt uprzedzający</a:t>
            </a:r>
            <a:endParaRPr lang="pl-PL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Przewodnik jest</a:t>
            </a:r>
            <a:r>
              <a:rPr lang="pl-PL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 jest dostępny</a:t>
            </a:r>
          </a:p>
          <a:p>
            <a:endParaRPr lang="pl-PL" sz="8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8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Niezbędne informacje:</a:t>
            </a:r>
            <a:r>
              <a:rPr lang="pl-PL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l-PL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dres strony www, profil </a:t>
            </a:r>
            <a:r>
              <a:rPr lang="pl-PL" dirty="0" err="1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fb</a:t>
            </a:r>
            <a:r>
              <a:rPr lang="pl-PL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lub inne</a:t>
            </a:r>
          </a:p>
          <a:p>
            <a:endParaRPr lang="pl-PL" sz="2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959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3" y="812899"/>
            <a:ext cx="829786" cy="5385776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pl-PL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ferta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70857" cy="83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18" y="195723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1370031" y="781813"/>
            <a:ext cx="10537449" cy="54168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pl-PL" sz="18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lustracja zakresu i jakości oferty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(2-6 fot.)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4CF6F91-96FF-4566-88FF-47355CD10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11</a:t>
            </a:fld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4C7AE73D-63DB-4862-9D2F-2F0D5C7E0B6D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</p:spTree>
    <p:extLst>
      <p:ext uri="{BB962C8B-B14F-4D97-AF65-F5344CB8AC3E}">
        <p14:creationId xmlns:p14="http://schemas.microsoft.com/office/powerpoint/2010/main" val="2440767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9" y="865390"/>
            <a:ext cx="942553" cy="5524571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Oferta</a:t>
            </a:r>
            <a:endParaRPr lang="pl-PL" sz="2800" b="1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</a:pPr>
            <a:endParaRPr lang="pl-PL" b="1" dirty="0">
              <a:solidFill>
                <a:srgbClr val="C00000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461479" y="139720"/>
            <a:ext cx="8162968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6032" y="1"/>
            <a:ext cx="885968" cy="845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18" y="195723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477611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4F94F1-9EF9-43F1-B727-A1825C9C4A17}"/>
              </a:ext>
            </a:extLst>
          </p:cNvPr>
          <p:cNvSpPr txBox="1"/>
          <p:nvPr/>
        </p:nvSpPr>
        <p:spPr>
          <a:xfrm>
            <a:off x="5605670" y="832476"/>
            <a:ext cx="6502322" cy="56015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fotograficzna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1-4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fot.), w tym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lokalizacji punktu udostępnienia / sprzedaży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ymbol zastępczy numeru slajdu 9">
            <a:extLst>
              <a:ext uri="{FF2B5EF4-FFF2-40B4-BE49-F238E27FC236}">
                <a16:creationId xmlns:a16="http://schemas.microsoft.com/office/drawing/2014/main" id="{7E0EC2CF-A865-4072-A97B-40A55D112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12</a:t>
            </a:fld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4115827C-061F-4688-9CEC-10D6E071E655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A8AD97DE-7E2A-44F3-A11E-2E8197D83667}"/>
              </a:ext>
            </a:extLst>
          </p:cNvPr>
          <p:cNvSpPr txBox="1"/>
          <p:nvPr/>
        </p:nvSpPr>
        <p:spPr>
          <a:xfrm>
            <a:off x="1505461" y="1461053"/>
            <a:ext cx="4016201" cy="4955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wyszczególnij</a:t>
            </a: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2F3BCB71-19A3-4CF3-8CA6-A0868A7ABB50}"/>
              </a:ext>
            </a:extLst>
          </p:cNvPr>
          <p:cNvSpPr txBox="1"/>
          <p:nvPr/>
        </p:nvSpPr>
        <p:spPr>
          <a:xfrm>
            <a:off x="1421453" y="706542"/>
            <a:ext cx="33531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Materiały informacyjne, publikacje, pamiątki</a:t>
            </a:r>
          </a:p>
        </p:txBody>
      </p:sp>
    </p:spTree>
    <p:extLst>
      <p:ext uri="{BB962C8B-B14F-4D97-AF65-F5344CB8AC3E}">
        <p14:creationId xmlns:p14="http://schemas.microsoft.com/office/powerpoint/2010/main" val="1988404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2" y="812899"/>
            <a:ext cx="904419" cy="5540973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Oferta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70857" cy="83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18" y="195723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6232086" y="831133"/>
            <a:ext cx="5785744" cy="55707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fotograficzna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(2-4 fot.)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872E0F53-5B32-480F-B2CA-1F0044882FF0}"/>
              </a:ext>
            </a:extLst>
          </p:cNvPr>
          <p:cNvSpPr txBox="1"/>
          <p:nvPr/>
        </p:nvSpPr>
        <p:spPr>
          <a:xfrm>
            <a:off x="1370031" y="1275559"/>
            <a:ext cx="4687886" cy="50783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</a:rPr>
              <a:t>wyszczególnij</a:t>
            </a: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  <a:p>
            <a:endParaRPr lang="pl-PL" b="1" dirty="0">
              <a:solidFill>
                <a:srgbClr val="C00000"/>
              </a:solidFill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512CE9C-9FCA-4991-978A-C65A5DB2E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13</a:t>
            </a:fld>
            <a:endParaRPr lang="pl-PL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28D9B2E0-8A16-4E71-9195-7221C8D337ED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9DE92E17-1D09-49A0-B4A9-16135C468CAF}"/>
              </a:ext>
            </a:extLst>
          </p:cNvPr>
          <p:cNvSpPr txBox="1"/>
          <p:nvPr/>
        </p:nvSpPr>
        <p:spPr>
          <a:xfrm>
            <a:off x="1370031" y="790504"/>
            <a:ext cx="42949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</a:rPr>
              <a:t>Infrastruktura dla zwiedzających</a:t>
            </a:r>
          </a:p>
        </p:txBody>
      </p:sp>
    </p:spTree>
    <p:extLst>
      <p:ext uri="{BB962C8B-B14F-4D97-AF65-F5344CB8AC3E}">
        <p14:creationId xmlns:p14="http://schemas.microsoft.com/office/powerpoint/2010/main" val="508206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2" y="812899"/>
            <a:ext cx="904420" cy="5502504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Walory przestrzeni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70857" cy="83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18" y="195723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3022169" y="806963"/>
            <a:ext cx="8995661" cy="261610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fotograficzna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(1-2 fot., wskazane ujęcie panoramiczne)</a:t>
            </a:r>
          </a:p>
          <a:p>
            <a:endParaRPr lang="pl-PL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872E0F53-5B32-480F-B2CA-1F0044882FF0}"/>
              </a:ext>
            </a:extLst>
          </p:cNvPr>
          <p:cNvSpPr txBox="1"/>
          <p:nvPr/>
        </p:nvSpPr>
        <p:spPr>
          <a:xfrm>
            <a:off x="1285462" y="3556645"/>
            <a:ext cx="1736707" cy="24929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Wnętrze </a:t>
            </a:r>
          </a:p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krajobrazowe </a:t>
            </a:r>
          </a:p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Miejsca</a:t>
            </a:r>
          </a:p>
          <a:p>
            <a:r>
              <a:rPr lang="pl-PL" sz="16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przestrzenie otwarte w obrębie Miejsca</a:t>
            </a:r>
          </a:p>
          <a:p>
            <a:r>
              <a:rPr lang="pl-PL" sz="16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(pominąć gdy ze względu na naturę Miejsca ich brak)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80EE7D9-6AB0-4609-B64F-C1AFA9736923}"/>
              </a:ext>
            </a:extLst>
          </p:cNvPr>
          <p:cNvSpPr txBox="1"/>
          <p:nvPr/>
        </p:nvSpPr>
        <p:spPr>
          <a:xfrm>
            <a:off x="3022169" y="3545414"/>
            <a:ext cx="8995661" cy="28315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fotograficzna terenu /  przestrzeni  w obrębie miejsca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(1-2 fot., wskazane ujęcie panoramiczne) </a:t>
            </a: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512CE9C-9FCA-4991-978A-C65A5DB2E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14</a:t>
            </a:fld>
            <a:endParaRPr lang="pl-PL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28D9B2E0-8A16-4E71-9195-7221C8D337ED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32A687E-7B0C-4387-A74C-76876E7ED5D1}"/>
              </a:ext>
            </a:extLst>
          </p:cNvPr>
          <p:cNvSpPr txBox="1"/>
          <p:nvPr/>
        </p:nvSpPr>
        <p:spPr>
          <a:xfrm>
            <a:off x="1304350" y="909265"/>
            <a:ext cx="15436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Strefa </a:t>
            </a:r>
          </a:p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wejściowa</a:t>
            </a:r>
          </a:p>
          <a:p>
            <a:r>
              <a:rPr lang="pl-PL" sz="16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przestrzeń przyległa, wprowadzająca na teren Miejsca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2411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366" y="812899"/>
            <a:ext cx="907739" cy="5597534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Walory przestrzeni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70857" cy="83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18" y="195723"/>
            <a:ext cx="990583" cy="531389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5FBA6DC-00E4-4759-B1AC-C07597DB1686}"/>
              </a:ext>
            </a:extLst>
          </p:cNvPr>
          <p:cNvSpPr txBox="1"/>
          <p:nvPr/>
        </p:nvSpPr>
        <p:spPr>
          <a:xfrm>
            <a:off x="1428531" y="1402822"/>
            <a:ext cx="4663625" cy="49244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Wyszczególnij, 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krótko opisz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pl-PL" sz="1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6206471" y="899040"/>
            <a:ext cx="5963477" cy="54784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fotograficzna 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</a:rPr>
              <a:t>(2-4 fot.)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2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D8C5E9B-9B95-4DAE-89BE-F74F716CE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15</a:t>
            </a:fld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829656C-76CD-4818-8F5F-AD65172F3D23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37F0A91F-2EDF-414E-88DF-A816C373BF62}"/>
              </a:ext>
            </a:extLst>
          </p:cNvPr>
          <p:cNvSpPr txBox="1"/>
          <p:nvPr/>
        </p:nvSpPr>
        <p:spPr>
          <a:xfrm>
            <a:off x="1392087" y="694936"/>
            <a:ext cx="45934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Obiekty w bezpośrednim / bliskim otoczeniu wzmacniające walory miejsca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617070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366" y="812899"/>
            <a:ext cx="907739" cy="5597534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Walory przestrzeni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70857" cy="83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18" y="195723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6206471" y="899040"/>
            <a:ext cx="5963477" cy="54784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fotograficzna 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</a:rPr>
              <a:t>(2-4 fot.)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2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D8C5E9B-9B95-4DAE-89BE-F74F716CE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16</a:t>
            </a:fld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829656C-76CD-4818-8F5F-AD65172F3D23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253D4BA4-8589-41ED-B8DC-120015481DC7}"/>
              </a:ext>
            </a:extLst>
          </p:cNvPr>
          <p:cNvSpPr txBox="1"/>
          <p:nvPr/>
        </p:nvSpPr>
        <p:spPr>
          <a:xfrm>
            <a:off x="1392087" y="800875"/>
            <a:ext cx="45934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Cechy szerszego otoczenia wzmacniające walory miejsca </a:t>
            </a:r>
            <a:endParaRPr lang="pl-PL" sz="2000" dirty="0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2A8372B-8ED9-44F2-AFC0-53A8F2E97B23}"/>
              </a:ext>
            </a:extLst>
          </p:cNvPr>
          <p:cNvSpPr txBox="1"/>
          <p:nvPr/>
        </p:nvSpPr>
        <p:spPr>
          <a:xfrm>
            <a:off x="1370031" y="1609119"/>
            <a:ext cx="4714942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Wyszczególnij, 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krótko opisz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pl-PL" sz="1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500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3" y="812899"/>
            <a:ext cx="829786" cy="5543452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Walory przestrzeni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70857" cy="83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18" y="195723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512CE9C-9FCA-4991-978A-C65A5DB2E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17</a:t>
            </a:fld>
            <a:endParaRPr lang="pl-PL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28D9B2E0-8A16-4E71-9195-7221C8D337ED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16EA4C8D-55EC-459D-82BF-50E698EF6C11}"/>
              </a:ext>
            </a:extLst>
          </p:cNvPr>
          <p:cNvSpPr txBox="1"/>
          <p:nvPr/>
        </p:nvSpPr>
        <p:spPr>
          <a:xfrm>
            <a:off x="4347626" y="3045417"/>
            <a:ext cx="4687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Pominąć slajd, gdy nie dotyczy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5169E0E5-0B87-45B0-B940-0C962E67B826}"/>
              </a:ext>
            </a:extLst>
          </p:cNvPr>
          <p:cNvSpPr txBox="1"/>
          <p:nvPr/>
        </p:nvSpPr>
        <p:spPr>
          <a:xfrm>
            <a:off x="1370031" y="703064"/>
            <a:ext cx="45468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Panoramy, widok na otoczenie</a:t>
            </a:r>
            <a:endParaRPr lang="pl-PL" sz="20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D2211D76-E97F-40FD-9727-66DC4AD60E5F}"/>
              </a:ext>
            </a:extLst>
          </p:cNvPr>
          <p:cNvSpPr txBox="1"/>
          <p:nvPr/>
        </p:nvSpPr>
        <p:spPr>
          <a:xfrm>
            <a:off x="1285462" y="1133848"/>
            <a:ext cx="10315691" cy="25853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fotograficzna 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</a:rPr>
              <a:t>(1-2 fot. – ujęcia panoramiczne wskazane)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D70E5F2A-DC87-45C6-BD79-E58E6D8B66E3}"/>
              </a:ext>
            </a:extLst>
          </p:cNvPr>
          <p:cNvSpPr txBox="1"/>
          <p:nvPr/>
        </p:nvSpPr>
        <p:spPr>
          <a:xfrm>
            <a:off x="1285462" y="3811401"/>
            <a:ext cx="10272610" cy="25545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fotograficzna 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</a:rPr>
              <a:t>(1-2 fot. – ujęcia panoramiczne wskazane)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2770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3" y="841220"/>
            <a:ext cx="887952" cy="5388084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Lokalne zaangażowanie 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2" y="168537"/>
            <a:ext cx="853338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70857" cy="83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302" y="179464"/>
            <a:ext cx="990583" cy="531389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5FBA6DC-00E4-4759-B1AC-C07597DB1686}"/>
              </a:ext>
            </a:extLst>
          </p:cNvPr>
          <p:cNvSpPr txBox="1"/>
          <p:nvPr/>
        </p:nvSpPr>
        <p:spPr>
          <a:xfrm>
            <a:off x="1334378" y="1438724"/>
            <a:ext cx="5712692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Działania społeczników, stowarzyszeń, jednostek samorządu terytorialnego, instytucji kultury, podmiotów gospodarczych </a:t>
            </a:r>
            <a:r>
              <a:rPr lang="pl-PL" alt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istotne daty, wydarzenia</a:t>
            </a: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8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450405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7237707" y="841220"/>
            <a:ext cx="4669773" cy="54168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</a:rPr>
              <a:t>Ilustracja fotograficzna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(1- 4 fot.)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9C9A1DD3-3199-48EB-84F9-C91AAFAFE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18</a:t>
            </a:fld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814E7EF0-9CE5-4CCC-ACF4-3693889C668B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17459449-34DB-4842-9FCB-69F921EF0134}"/>
              </a:ext>
            </a:extLst>
          </p:cNvPr>
          <p:cNvSpPr txBox="1"/>
          <p:nvPr/>
        </p:nvSpPr>
        <p:spPr>
          <a:xfrm>
            <a:off x="1334378" y="725180"/>
            <a:ext cx="54864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Działania środowiska lokalnego </a:t>
            </a:r>
          </a:p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rzecz utworzenia </a:t>
            </a:r>
            <a:r>
              <a:rPr lang="pl-PL" sz="20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udostepnienia miejsca</a:t>
            </a:r>
            <a:endParaRPr lang="pl-PL" sz="20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0334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3" y="841220"/>
            <a:ext cx="887952" cy="5438052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Lokalne zaangażowanie 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2" y="168537"/>
            <a:ext cx="853338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70857" cy="83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302" y="179464"/>
            <a:ext cx="990583" cy="531389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5FBA6DC-00E4-4759-B1AC-C07597DB1686}"/>
              </a:ext>
            </a:extLst>
          </p:cNvPr>
          <p:cNvSpPr txBox="1"/>
          <p:nvPr/>
        </p:nvSpPr>
        <p:spPr>
          <a:xfrm>
            <a:off x="1334378" y="1438725"/>
            <a:ext cx="4880442" cy="49244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Działania społeczników, stowarzyszeń, jednostek samorządu terytorialnego, instytucji kultury, podmiotów gospodarczych </a:t>
            </a:r>
            <a:r>
              <a:rPr lang="pl-PL" alt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istotne daty, wydarzenia</a:t>
            </a: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450405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6421081" y="841220"/>
            <a:ext cx="5486400" cy="55342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</a:rPr>
              <a:t>Ilustracja fotograficzna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(1- 4 fot.)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9C9A1DD3-3199-48EB-84F9-C91AAFAFE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19</a:t>
            </a:fld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814E7EF0-9CE5-4CCC-ACF4-3693889C668B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17459449-34DB-4842-9FCB-69F921EF0134}"/>
              </a:ext>
            </a:extLst>
          </p:cNvPr>
          <p:cNvSpPr txBox="1"/>
          <p:nvPr/>
        </p:nvSpPr>
        <p:spPr>
          <a:xfrm>
            <a:off x="1285462" y="710853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Uczestnictwo środowiska lokalnego </a:t>
            </a:r>
          </a:p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bieżącym  funkcjonowaniu miejsca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65661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596325" y="315673"/>
            <a:ext cx="8219214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3012" y="90184"/>
            <a:ext cx="878988" cy="838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984" y="197484"/>
            <a:ext cx="990583" cy="531389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5FBA6DC-00E4-4759-B1AC-C07597DB1686}"/>
              </a:ext>
            </a:extLst>
          </p:cNvPr>
          <p:cNvSpPr txBox="1"/>
          <p:nvPr/>
        </p:nvSpPr>
        <p:spPr>
          <a:xfrm>
            <a:off x="620111" y="1305341"/>
            <a:ext cx="5581906" cy="39703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wycinek mapy z oznaczeniem miejsca, miejscowości sąsiednich i siedziby gminy)</a:t>
            </a:r>
          </a:p>
          <a:p>
            <a:endParaRPr lang="pl-PL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69502477-FAB7-4297-92F1-DCB2BC98C754}"/>
              </a:ext>
            </a:extLst>
          </p:cNvPr>
          <p:cNvSpPr txBox="1"/>
          <p:nvPr/>
        </p:nvSpPr>
        <p:spPr>
          <a:xfrm>
            <a:off x="6323308" y="1043594"/>
            <a:ext cx="5725957" cy="42456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C35E7B3-2E31-4223-96E0-CDA5D5387D0D}"/>
              </a:ext>
            </a:extLst>
          </p:cNvPr>
          <p:cNvSpPr txBox="1"/>
          <p:nvPr/>
        </p:nvSpPr>
        <p:spPr>
          <a:xfrm>
            <a:off x="6323308" y="1043682"/>
            <a:ext cx="5094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miejsca / wizualizacja poglądowa (gdy istnieją)</a:t>
            </a:r>
          </a:p>
          <a:p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ewentualnie fot. z góry</a:t>
            </a:r>
            <a:endParaRPr lang="pl-PL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FB63DF84-E209-412D-8FCC-00D2232AB742}"/>
              </a:ext>
            </a:extLst>
          </p:cNvPr>
          <p:cNvSpPr txBox="1"/>
          <p:nvPr/>
        </p:nvSpPr>
        <p:spPr>
          <a:xfrm>
            <a:off x="620110" y="5358500"/>
            <a:ext cx="54758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Udział w sieciach turystycznych </a:t>
            </a:r>
            <a:r>
              <a:rPr lang="pl-P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/ lub 	dziedzictwa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kulturowego, kulinarnego, przyrodniczego</a:t>
            </a:r>
            <a:r>
              <a:rPr lang="pl-P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pl-PL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nazwa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sieci </a:t>
            </a:r>
            <a:endParaRPr lang="pl-PL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233713" y="6557262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0A699CF1-E30A-41F6-BF31-3C23DA7BDC0F}"/>
              </a:ext>
            </a:extLst>
          </p:cNvPr>
          <p:cNvSpPr txBox="1"/>
          <p:nvPr/>
        </p:nvSpPr>
        <p:spPr>
          <a:xfrm>
            <a:off x="620111" y="264719"/>
            <a:ext cx="84502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8DEA03C6-FC6A-4AEB-9BD8-63A78272F000}"/>
              </a:ext>
            </a:extLst>
          </p:cNvPr>
          <p:cNvSpPr txBox="1"/>
          <p:nvPr/>
        </p:nvSpPr>
        <p:spPr>
          <a:xfrm>
            <a:off x="620111" y="887451"/>
            <a:ext cx="50945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Lokalizacja</a:t>
            </a:r>
            <a:endParaRPr lang="pl-PL" sz="200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8B2749CA-77C6-4A29-92E8-6B23391521E2}"/>
              </a:ext>
            </a:extLst>
          </p:cNvPr>
          <p:cNvSpPr txBox="1"/>
          <p:nvPr/>
        </p:nvSpPr>
        <p:spPr>
          <a:xfrm>
            <a:off x="6323307" y="5361925"/>
            <a:ext cx="5725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Położenie na szlakach: </a:t>
            </a:r>
          </a:p>
          <a:p>
            <a:r>
              <a:rPr lang="pl-PL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nazwa szlaku / trasy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9270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177" y="901490"/>
            <a:ext cx="863052" cy="5426699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</a:rPr>
              <a:t>1. Wartości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424773" y="139720"/>
            <a:ext cx="8618129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3740" y="2"/>
            <a:ext cx="768258" cy="73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1935" y="148440"/>
            <a:ext cx="990583" cy="531389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5FBA6DC-00E4-4759-B1AC-C07597DB1686}"/>
              </a:ext>
            </a:extLst>
          </p:cNvPr>
          <p:cNvSpPr txBox="1"/>
          <p:nvPr/>
        </p:nvSpPr>
        <p:spPr>
          <a:xfrm>
            <a:off x="1424774" y="825678"/>
            <a:ext cx="10370220" cy="26776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l-PL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Miejsce ma istotną 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wartość </a:t>
            </a:r>
            <a:r>
              <a:rPr lang="pl-PL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jako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l-PL" sz="18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opcji poniżej wybierz jedną kategorię wiodącą </a:t>
            </a:r>
          </a:p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KATEGORIA 1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Dziedzictwo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kulturowe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przemysłowe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przyrodniczo – krajobrazowe.</a:t>
            </a:r>
          </a:p>
          <a:p>
            <a:pPr algn="just"/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KATEGORIA 2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Upamiętnienie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ważnych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postaci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wydarzeń  (historia, kultura, przemiany społ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–polityczne).</a:t>
            </a: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KATEGORIA 3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Przykład zjawisk,</a:t>
            </a:r>
            <a:r>
              <a:rPr lang="pl-P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przemian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dawnych 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lub współczesnych zachodzących na obszarach wiejskich.</a:t>
            </a:r>
          </a:p>
          <a:p>
            <a:pPr algn="just"/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KATEGORIA 4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Obiekt edukacji / nabywania umiejętności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oparciu o specyfikę wsi.</a:t>
            </a:r>
          </a:p>
          <a:p>
            <a:pPr algn="just"/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KATEGORIA 5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Zachowanie specyfiki, podtrzymywanie tradycji wsi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(produkty, usługi, organizacja wydarzeń).</a:t>
            </a:r>
          </a:p>
          <a:p>
            <a:pPr algn="just"/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KATEGORIA 6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Rozwiązanie wzorcowe, 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innowacyjne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dla rozwoju obszarów wiejskich.</a:t>
            </a:r>
          </a:p>
          <a:p>
            <a:pPr algn="just"/>
            <a:r>
              <a:rPr lang="pl-PL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 </a:t>
            </a:r>
          </a:p>
          <a:p>
            <a:pPr algn="just"/>
            <a:r>
              <a:rPr lang="pl-PL" sz="20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opcji powyżej ewent. wybierz 1 – 2 kategorie uzupełniające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69502477-FAB7-4297-92F1-DCB2BC98C754}"/>
              </a:ext>
            </a:extLst>
          </p:cNvPr>
          <p:cNvSpPr txBox="1"/>
          <p:nvPr/>
        </p:nvSpPr>
        <p:spPr>
          <a:xfrm>
            <a:off x="1424772" y="3590828"/>
            <a:ext cx="10370221" cy="17851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Cechy szczególne, wyjątkowe Miejsca:</a:t>
            </a:r>
          </a:p>
          <a:p>
            <a:r>
              <a:rPr lang="pl-PL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opis</a:t>
            </a:r>
            <a:r>
              <a:rPr lang="pl-PL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najważniejszych wartości miejsca </a:t>
            </a:r>
            <a:r>
              <a:rPr lang="pl-PL" sz="18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endParaRPr lang="pl-PL" sz="1800" b="1" dirty="0">
              <a:solidFill>
                <a:schemeClr val="accent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Miejsce podlega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podlega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ochronie konserwatorskiej</a:t>
            </a:r>
            <a:endParaRPr lang="pl-PL" dirty="0"/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477611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4F94F1-9EF9-43F1-B727-A1825C9C4A17}"/>
              </a:ext>
            </a:extLst>
          </p:cNvPr>
          <p:cNvSpPr txBox="1"/>
          <p:nvPr/>
        </p:nvSpPr>
        <p:spPr>
          <a:xfrm>
            <a:off x="1424773" y="5463798"/>
            <a:ext cx="4862746" cy="8925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Pierwotna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poprzednia funkcja</a:t>
            </a:r>
            <a:r>
              <a:rPr lang="pl-PL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miejsca:</a:t>
            </a: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1DABEDE-AC21-4995-9828-04505D1E1079}"/>
              </a:ext>
            </a:extLst>
          </p:cNvPr>
          <p:cNvSpPr txBox="1"/>
          <p:nvPr/>
        </p:nvSpPr>
        <p:spPr>
          <a:xfrm>
            <a:off x="6458110" y="5466416"/>
            <a:ext cx="5336883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pl-PL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becna funkcja</a:t>
            </a: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funkcje</a:t>
            </a: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miejsca:</a:t>
            </a:r>
          </a:p>
          <a:p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ymbol zastępczy numeru slajdu 13">
            <a:extLst>
              <a:ext uri="{FF2B5EF4-FFF2-40B4-BE49-F238E27FC236}">
                <a16:creationId xmlns:a16="http://schemas.microsoft.com/office/drawing/2014/main" id="{B152D0E2-4D06-41DD-8E29-33154CBA9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3</a:t>
            </a:fld>
            <a:endParaRPr lang="pl-PL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C9DEC99F-CD96-4838-A219-438554FEFF7D}"/>
              </a:ext>
            </a:extLst>
          </p:cNvPr>
          <p:cNvSpPr txBox="1"/>
          <p:nvPr/>
        </p:nvSpPr>
        <p:spPr>
          <a:xfrm>
            <a:off x="276206" y="148440"/>
            <a:ext cx="99058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</p:spTree>
    <p:extLst>
      <p:ext uri="{BB962C8B-B14F-4D97-AF65-F5344CB8AC3E}">
        <p14:creationId xmlns:p14="http://schemas.microsoft.com/office/powerpoint/2010/main" val="2139510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176" y="819928"/>
            <a:ext cx="990581" cy="5557885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</a:rPr>
              <a:t>1. Wartości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461479" y="139720"/>
            <a:ext cx="8744654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884" y="2"/>
            <a:ext cx="787309" cy="751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217" y="124148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477611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B4F94F1-9EF9-43F1-B727-A1825C9C4A17}"/>
              </a:ext>
            </a:extLst>
          </p:cNvPr>
          <p:cNvSpPr txBox="1"/>
          <p:nvPr/>
        </p:nvSpPr>
        <p:spPr>
          <a:xfrm>
            <a:off x="1428926" y="789527"/>
            <a:ext cx="10333515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8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najważniejszych wartości miejsca (2-6 fot.)</a:t>
            </a:r>
            <a:endParaRPr lang="pl-PL" sz="18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ymbol zastępczy numeru slajdu 9">
            <a:extLst>
              <a:ext uri="{FF2B5EF4-FFF2-40B4-BE49-F238E27FC236}">
                <a16:creationId xmlns:a16="http://schemas.microsoft.com/office/drawing/2014/main" id="{CA736F5D-9263-4F2B-8537-B758B06EB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4</a:t>
            </a:fld>
            <a:endParaRPr lang="pl-PL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2BD9E9B-9F56-44E1-A885-2888534F383B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</p:spTree>
    <p:extLst>
      <p:ext uri="{BB962C8B-B14F-4D97-AF65-F5344CB8AC3E}">
        <p14:creationId xmlns:p14="http://schemas.microsoft.com/office/powerpoint/2010/main" val="136196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3" y="812899"/>
            <a:ext cx="926700" cy="5504690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Walory poznawcze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26235" cy="78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7502" y="135635"/>
            <a:ext cx="990583" cy="531389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5FBA6DC-00E4-4759-B1AC-C07597DB1686}"/>
              </a:ext>
            </a:extLst>
          </p:cNvPr>
          <p:cNvSpPr txBox="1"/>
          <p:nvPr/>
        </p:nvSpPr>
        <p:spPr>
          <a:xfrm>
            <a:off x="1370031" y="812899"/>
            <a:ext cx="5770999" cy="54784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Kluczowy komunikat </a:t>
            </a:r>
            <a:r>
              <a:rPr lang="pl-PL" sz="20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hasło </a:t>
            </a:r>
            <a:r>
              <a:rPr lang="pl-PL" sz="20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slogan:</a:t>
            </a:r>
            <a:endParaRPr lang="pl-PL" sz="8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2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20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</a:t>
            </a:r>
            <a:r>
              <a:rPr lang="pl-PL" sz="28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wymagane !</a:t>
            </a:r>
          </a:p>
          <a:p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rzesłanie </a:t>
            </a:r>
            <a:r>
              <a:rPr lang="pl-PL" sz="20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opowieść Miejsca:</a:t>
            </a:r>
          </a:p>
          <a:p>
            <a:r>
              <a:rPr lang="pl-PL" sz="16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 oparciu </a:t>
            </a:r>
            <a:r>
              <a:rPr lang="pl-PL" sz="1600" dirty="0" err="1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wartości Miejsca 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podaj 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czym ważnym, interesującym Miejsce „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mówi”, czego się z niego, na jego przykładzie dowiadujemy, czym zaciekawia, intryguje) </a:t>
            </a: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przedstaw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syntetycznie najważniejsze aspekty / wątki</a:t>
            </a: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7292859" y="777610"/>
            <a:ext cx="4702629" cy="55399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8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walorów poznawczych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(1-2 fot.)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Symbol zastępczy numeru slajdu 13">
            <a:extLst>
              <a:ext uri="{FF2B5EF4-FFF2-40B4-BE49-F238E27FC236}">
                <a16:creationId xmlns:a16="http://schemas.microsoft.com/office/drawing/2014/main" id="{A7B64BCD-5513-48FF-94E8-8304B1666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5</a:t>
            </a:fld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9EEAE819-08E6-483F-9258-E3D479B2C4CC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</p:spTree>
    <p:extLst>
      <p:ext uri="{BB962C8B-B14F-4D97-AF65-F5344CB8AC3E}">
        <p14:creationId xmlns:p14="http://schemas.microsoft.com/office/powerpoint/2010/main" val="280029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3" y="812899"/>
            <a:ext cx="829786" cy="5381575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Walory poznawcze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26235" cy="78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7502" y="135635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1370031" y="777610"/>
            <a:ext cx="10625457" cy="54168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8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walorów poznawczych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(2-6 fot.)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Umieścić w przypadku nie wyczerpania zagadnienia </a:t>
            </a:r>
          </a:p>
          <a:p>
            <a:pPr algn="ctr"/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na slajdzie poprzednim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Symbol zastępczy numeru slajdu 13">
            <a:extLst>
              <a:ext uri="{FF2B5EF4-FFF2-40B4-BE49-F238E27FC236}">
                <a16:creationId xmlns:a16="http://schemas.microsoft.com/office/drawing/2014/main" id="{A7B64BCD-5513-48FF-94E8-8304B1666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6</a:t>
            </a:fld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9EEAE819-08E6-483F-9258-E3D479B2C4CC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</p:spTree>
    <p:extLst>
      <p:ext uri="{BB962C8B-B14F-4D97-AF65-F5344CB8AC3E}">
        <p14:creationId xmlns:p14="http://schemas.microsoft.com/office/powerpoint/2010/main" val="1785873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3" y="812898"/>
            <a:ext cx="829786" cy="5585061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Walory poznawcze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42" y="0"/>
            <a:ext cx="870857" cy="83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818" y="195723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1E54D5F-247C-4F23-BB21-6F6B059D205F}"/>
              </a:ext>
            </a:extLst>
          </p:cNvPr>
          <p:cNvSpPr txBox="1"/>
          <p:nvPr/>
        </p:nvSpPr>
        <p:spPr>
          <a:xfrm>
            <a:off x="5497238" y="1008214"/>
            <a:ext cx="6522486" cy="53860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</a:rPr>
              <a:t>Treść głównej tablicy informacyjnej – fot. tablicy</a:t>
            </a:r>
            <a:endParaRPr lang="pl-PL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l-PL" sz="2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Zaznaczyć planowaną lokalizację </a:t>
            </a:r>
          </a:p>
          <a:p>
            <a:pPr algn="ctr"/>
            <a:r>
              <a:rPr lang="pl-PL" sz="2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znaku </a:t>
            </a:r>
            <a:r>
              <a:rPr lang="pl-PL" sz="28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Miejsce Ciekawe </a:t>
            </a:r>
          </a:p>
          <a:p>
            <a:endParaRPr lang="pl-PL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EE3A652-D6E5-4600-ACD1-DE2325708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7</a:t>
            </a:fld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A3FCC1CD-89A7-4F2B-9802-FCDC0C1F9F17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6AABD372-EC24-4E5D-8EF4-8C3D1D7C1224}"/>
              </a:ext>
            </a:extLst>
          </p:cNvPr>
          <p:cNvSpPr txBox="1"/>
          <p:nvPr/>
        </p:nvSpPr>
        <p:spPr>
          <a:xfrm>
            <a:off x="1553501" y="787783"/>
            <a:ext cx="3274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C00000"/>
                </a:solidFill>
              </a:rPr>
              <a:t>Główna tablica informacyjna </a:t>
            </a:r>
            <a:r>
              <a:rPr lang="pl-PL" sz="2800" b="1" dirty="0">
                <a:solidFill>
                  <a:schemeClr val="bg1">
                    <a:lumMod val="50000"/>
                  </a:schemeClr>
                </a:solidFill>
              </a:rPr>
              <a:t>wymagana !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6118B4B3-351C-4DE4-8227-43F7A602F737}"/>
              </a:ext>
            </a:extLst>
          </p:cNvPr>
          <p:cNvSpPr txBox="1"/>
          <p:nvPr/>
        </p:nvSpPr>
        <p:spPr>
          <a:xfrm>
            <a:off x="1370031" y="1623355"/>
            <a:ext cx="4003816" cy="48320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</a:rPr>
              <a:t>lokalizacja i otoczenie głównej tablicy informacyjnej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(1-2 fot)</a:t>
            </a: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pl-PL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55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3" y="812898"/>
            <a:ext cx="829786" cy="5543451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Walory poznawcze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406" y="13303"/>
            <a:ext cx="756226" cy="72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91" y="136525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FD32A64-3A57-43C9-A5A1-61D8E7215629}"/>
              </a:ext>
            </a:extLst>
          </p:cNvPr>
          <p:cNvSpPr txBox="1"/>
          <p:nvPr/>
        </p:nvSpPr>
        <p:spPr>
          <a:xfrm>
            <a:off x="4942056" y="1129713"/>
            <a:ext cx="6852938" cy="529375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Ilustracja elementów syst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emu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informacji wizualnej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(2- 4 fot.)</a:t>
            </a: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DF73F65D-882C-4E7A-BAD3-62BDADBBF89A}"/>
              </a:ext>
            </a:extLst>
          </p:cNvPr>
          <p:cNvSpPr txBox="1"/>
          <p:nvPr/>
        </p:nvSpPr>
        <p:spPr>
          <a:xfrm>
            <a:off x="1343204" y="1171280"/>
            <a:ext cx="3489362" cy="52014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Wyszczególnij  elementy składowe</a:t>
            </a:r>
            <a:endParaRPr lang="pl-PL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EE3A652-D6E5-4600-ACD1-DE2325708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8</a:t>
            </a:fld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A3FCC1CD-89A7-4F2B-9802-FCDC0C1F9F17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318F7EB-1A72-4017-B87C-38D8BD432A7D}"/>
              </a:ext>
            </a:extLst>
          </p:cNvPr>
          <p:cNvSpPr txBox="1"/>
          <p:nvPr/>
        </p:nvSpPr>
        <p:spPr>
          <a:xfrm>
            <a:off x="1343204" y="750084"/>
            <a:ext cx="34893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 informacji wizualnej</a:t>
            </a:r>
          </a:p>
        </p:txBody>
      </p:sp>
    </p:spTree>
    <p:extLst>
      <p:ext uri="{BB962C8B-B14F-4D97-AF65-F5344CB8AC3E}">
        <p14:creationId xmlns:p14="http://schemas.microsoft.com/office/powerpoint/2010/main" val="1972911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DEFA8A7-5AE4-4B81-8967-190B3329B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43" y="812898"/>
            <a:ext cx="829786" cy="5543451"/>
          </a:xfrm>
          <a:solidFill>
            <a:schemeClr val="bg2"/>
          </a:solidFill>
          <a:ln w="12700" cmpd="thickThin">
            <a:solidFill>
              <a:schemeClr val="accent1"/>
            </a:solidFill>
          </a:ln>
        </p:spPr>
        <p:txBody>
          <a:bodyPr vert="vert270"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l-PL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Walory poznawcze</a:t>
            </a:r>
            <a:endParaRPr lang="pl-P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C0C7E8-212B-47FD-AE79-E528CF826816}"/>
              </a:ext>
            </a:extLst>
          </p:cNvPr>
          <p:cNvSpPr txBox="1"/>
          <p:nvPr/>
        </p:nvSpPr>
        <p:spPr>
          <a:xfrm>
            <a:off x="1370031" y="139720"/>
            <a:ext cx="8254415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nazwa Miejsca</a:t>
            </a:r>
          </a:p>
        </p:txBody>
      </p:sp>
      <p:pic>
        <p:nvPicPr>
          <p:cNvPr id="5" name="Obraz 2">
            <a:extLst>
              <a:ext uri="{FF2B5EF4-FFF2-40B4-BE49-F238E27FC236}">
                <a16:creationId xmlns:a16="http://schemas.microsoft.com/office/drawing/2014/main" id="{C57CFDD3-2D20-46F4-8702-DFCE630AB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406" y="13303"/>
            <a:ext cx="756226" cy="72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B2C949-46FF-4385-A879-5883A0D01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91" y="136525"/>
            <a:ext cx="990583" cy="531389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5022FAB-9B9B-4185-B818-6D444651C5B5}"/>
              </a:ext>
            </a:extLst>
          </p:cNvPr>
          <p:cNvCxnSpPr/>
          <p:nvPr/>
        </p:nvCxnSpPr>
        <p:spPr>
          <a:xfrm>
            <a:off x="1008743" y="6500373"/>
            <a:ext cx="1089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4DCBF1-814A-48D5-8D92-AE0E766F56A8}"/>
              </a:ext>
            </a:extLst>
          </p:cNvPr>
          <p:cNvSpPr txBox="1"/>
          <p:nvPr/>
        </p:nvSpPr>
        <p:spPr>
          <a:xfrm>
            <a:off x="1121228" y="6533614"/>
            <a:ext cx="106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ZGŁOSZENIE do Sieci Najciekawszych Wsi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FD32A64-3A57-43C9-A5A1-61D8E7215629}"/>
              </a:ext>
            </a:extLst>
          </p:cNvPr>
          <p:cNvSpPr txBox="1"/>
          <p:nvPr/>
        </p:nvSpPr>
        <p:spPr>
          <a:xfrm>
            <a:off x="5072593" y="1236802"/>
            <a:ext cx="6722401" cy="50783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cja sposobów prezentacji / kanały  komunikowania walorów poznawczych Miejsca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(2- 4 fot.)</a:t>
            </a: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DF73F65D-882C-4E7A-BAD3-62BDADBBF89A}"/>
              </a:ext>
            </a:extLst>
          </p:cNvPr>
          <p:cNvSpPr txBox="1"/>
          <p:nvPr/>
        </p:nvSpPr>
        <p:spPr>
          <a:xfrm>
            <a:off x="1370031" y="1257547"/>
            <a:ext cx="3453760" cy="49859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Wyszczególnij</a:t>
            </a:r>
            <a:endParaRPr lang="pl-PL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EE3A652-D6E5-4600-ACD1-DE2325708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9BED-227C-416D-AB46-F8EC6F05D1E9}" type="slidenum">
              <a:rPr lang="pl-PL" smtClean="0"/>
              <a:t>9</a:t>
            </a:fld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A3FCC1CD-89A7-4F2B-9802-FCDC0C1F9F17}"/>
              </a:ext>
            </a:extLst>
          </p:cNvPr>
          <p:cNvSpPr txBox="1"/>
          <p:nvPr/>
        </p:nvSpPr>
        <p:spPr>
          <a:xfrm>
            <a:off x="276206" y="139520"/>
            <a:ext cx="100925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>
                    <a:lumMod val="65000"/>
                  </a:schemeClr>
                </a:solidFill>
              </a:rPr>
              <a:t>logo Miejsca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318F7EB-1A72-4017-B87C-38D8BD432A7D}"/>
              </a:ext>
            </a:extLst>
          </p:cNvPr>
          <p:cNvSpPr txBox="1"/>
          <p:nvPr/>
        </p:nvSpPr>
        <p:spPr>
          <a:xfrm>
            <a:off x="1343204" y="750084"/>
            <a:ext cx="1001059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 s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posoby prezentacji </a:t>
            </a:r>
            <a:r>
              <a:rPr lang="pl-PL" sz="2000" b="1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kanały  </a:t>
            </a:r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komunikowania walorów poznawczych Miejsca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 </a:t>
            </a:r>
          </a:p>
        </p:txBody>
      </p:sp>
    </p:spTree>
    <p:extLst>
      <p:ext uri="{BB962C8B-B14F-4D97-AF65-F5344CB8AC3E}">
        <p14:creationId xmlns:p14="http://schemas.microsoft.com/office/powerpoint/2010/main" val="23200688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6407</TotalTime>
  <Words>1015</Words>
  <Application>Microsoft Office PowerPoint</Application>
  <PresentationFormat>Panoramiczny</PresentationFormat>
  <Paragraphs>667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Ryszard Wilczyński</dc:creator>
  <cp:lastModifiedBy>Ryszard Wilczyński</cp:lastModifiedBy>
  <cp:revision>100</cp:revision>
  <cp:lastPrinted>2021-05-28T12:04:32Z</cp:lastPrinted>
  <dcterms:created xsi:type="dcterms:W3CDTF">2020-12-15T08:42:39Z</dcterms:created>
  <dcterms:modified xsi:type="dcterms:W3CDTF">2021-10-18T11:35:58Z</dcterms:modified>
</cp:coreProperties>
</file>